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3" r:id="rId4"/>
    <p:sldId id="297" r:id="rId5"/>
    <p:sldId id="296" r:id="rId6"/>
    <p:sldId id="266" r:id="rId7"/>
    <p:sldId id="267" r:id="rId8"/>
    <p:sldId id="268" r:id="rId9"/>
    <p:sldId id="269" r:id="rId10"/>
    <p:sldId id="270" r:id="rId11"/>
    <p:sldId id="271" r:id="rId12"/>
    <p:sldId id="298" r:id="rId13"/>
    <p:sldId id="292" r:id="rId14"/>
  </p:sldIdLst>
  <p:sldSz cx="9144000" cy="6858000" type="screen4x3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70D91-9A7F-44F3-85A2-2ABA6918487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DB381-0013-48B2-8D34-3F8FB303B28B}">
      <dgm:prSet phldrT="[Text]"/>
      <dgm:spPr/>
      <dgm:t>
        <a:bodyPr/>
        <a:lstStyle/>
        <a:p>
          <a:r>
            <a:rPr lang="en-US" dirty="0" smtClean="0"/>
            <a:t>Perspective strategy or rational view</a:t>
          </a:r>
          <a:endParaRPr lang="en-US" dirty="0"/>
        </a:p>
      </dgm:t>
    </dgm:pt>
    <dgm:pt modelId="{35456659-645E-483A-B485-2A4B1007E544}" type="parTrans" cxnId="{905F9784-27D2-4314-AB1A-ADF0E4480B4A}">
      <dgm:prSet/>
      <dgm:spPr/>
      <dgm:t>
        <a:bodyPr/>
        <a:lstStyle/>
        <a:p>
          <a:endParaRPr lang="en-US"/>
        </a:p>
      </dgm:t>
    </dgm:pt>
    <dgm:pt modelId="{648050A2-71CB-4BFF-8477-DFF6725A4F27}" type="sibTrans" cxnId="{905F9784-27D2-4314-AB1A-ADF0E4480B4A}">
      <dgm:prSet/>
      <dgm:spPr/>
      <dgm:t>
        <a:bodyPr/>
        <a:lstStyle/>
        <a:p>
          <a:endParaRPr lang="en-US"/>
        </a:p>
      </dgm:t>
    </dgm:pt>
    <dgm:pt modelId="{99649C51-E122-4E95-911B-6994C0AD1A9F}">
      <dgm:prSet phldrT="[Text]"/>
      <dgm:spPr/>
      <dgm:t>
        <a:bodyPr/>
        <a:lstStyle/>
        <a:p>
          <a:r>
            <a:rPr lang="en-US" dirty="0" smtClean="0"/>
            <a:t>An emergent view </a:t>
          </a:r>
          <a:endParaRPr lang="en-US" dirty="0"/>
        </a:p>
      </dgm:t>
    </dgm:pt>
    <dgm:pt modelId="{A4D12966-489D-4053-A08A-4EB0CEF86EF4}" type="parTrans" cxnId="{FF0F0856-E1FD-41D6-859F-C4A2EAA69509}">
      <dgm:prSet/>
      <dgm:spPr/>
      <dgm:t>
        <a:bodyPr/>
        <a:lstStyle/>
        <a:p>
          <a:endParaRPr lang="en-US"/>
        </a:p>
      </dgm:t>
    </dgm:pt>
    <dgm:pt modelId="{B0080BF6-5523-4D5F-9292-7E76693C45E8}" type="sibTrans" cxnId="{FF0F0856-E1FD-41D6-859F-C4A2EAA69509}">
      <dgm:prSet/>
      <dgm:spPr/>
      <dgm:t>
        <a:bodyPr/>
        <a:lstStyle/>
        <a:p>
          <a:endParaRPr lang="en-US"/>
        </a:p>
      </dgm:t>
    </dgm:pt>
    <dgm:pt modelId="{F1FAD1B9-41CF-45D8-8110-02CECE505A06}">
      <dgm:prSet/>
      <dgm:spPr/>
      <dgm:t>
        <a:bodyPr/>
        <a:lstStyle/>
        <a:p>
          <a:endParaRPr lang="en-US"/>
        </a:p>
      </dgm:t>
    </dgm:pt>
    <dgm:pt modelId="{331FF078-1FF7-4A88-87DF-69AA608E7D44}" type="parTrans" cxnId="{42B9C097-4195-4495-9A53-E6B26D745EB8}">
      <dgm:prSet/>
      <dgm:spPr/>
      <dgm:t>
        <a:bodyPr/>
        <a:lstStyle/>
        <a:p>
          <a:endParaRPr lang="en-US"/>
        </a:p>
      </dgm:t>
    </dgm:pt>
    <dgm:pt modelId="{42DB7251-D347-40BF-A409-DCE720520359}" type="sibTrans" cxnId="{42B9C097-4195-4495-9A53-E6B26D745EB8}">
      <dgm:prSet/>
      <dgm:spPr/>
      <dgm:t>
        <a:bodyPr/>
        <a:lstStyle/>
        <a:p>
          <a:endParaRPr lang="en-US"/>
        </a:p>
      </dgm:t>
    </dgm:pt>
    <dgm:pt modelId="{BA9DBF6E-2CF9-4BF0-B95E-0C76D36C327D}">
      <dgm:prSet/>
      <dgm:spPr/>
      <dgm:t>
        <a:bodyPr/>
        <a:lstStyle/>
        <a:p>
          <a:endParaRPr lang="en-US"/>
        </a:p>
      </dgm:t>
    </dgm:pt>
    <dgm:pt modelId="{3ACFC3DA-F8DA-4E4E-9F1E-14BE427B4654}" type="parTrans" cxnId="{24D16628-20C2-4E08-8B9F-4488ED8487E0}">
      <dgm:prSet/>
      <dgm:spPr/>
      <dgm:t>
        <a:bodyPr/>
        <a:lstStyle/>
        <a:p>
          <a:endParaRPr lang="en-US"/>
        </a:p>
      </dgm:t>
    </dgm:pt>
    <dgm:pt modelId="{7BF9A87F-243E-44D3-85E1-BAC888E1E154}" type="sibTrans" cxnId="{24D16628-20C2-4E08-8B9F-4488ED8487E0}">
      <dgm:prSet/>
      <dgm:spPr/>
      <dgm:t>
        <a:bodyPr/>
        <a:lstStyle/>
        <a:p>
          <a:endParaRPr lang="en-US"/>
        </a:p>
      </dgm:t>
    </dgm:pt>
    <dgm:pt modelId="{F971FBD1-C144-4F62-B59F-EF628955B8A0}" type="pres">
      <dgm:prSet presAssocID="{30870D91-9A7F-44F3-85A2-2ABA6918487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D75C35-53CB-4488-AF8F-57BACF2363D6}" type="pres">
      <dgm:prSet presAssocID="{30870D91-9A7F-44F3-85A2-2ABA69184872}" presName="ribbon" presStyleLbl="node1" presStyleIdx="0" presStyleCnt="1"/>
      <dgm:spPr/>
    </dgm:pt>
    <dgm:pt modelId="{F40394A8-AF2B-47E8-8765-095186522005}" type="pres">
      <dgm:prSet presAssocID="{30870D91-9A7F-44F3-85A2-2ABA6918487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4F97C-5084-4143-87C2-783E6567627B}" type="pres">
      <dgm:prSet presAssocID="{30870D91-9A7F-44F3-85A2-2ABA6918487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9CDFCC-C88C-4864-9344-BE138E01997F}" type="presOf" srcId="{30870D91-9A7F-44F3-85A2-2ABA69184872}" destId="{F971FBD1-C144-4F62-B59F-EF628955B8A0}" srcOrd="0" destOrd="0" presId="urn:microsoft.com/office/officeart/2005/8/layout/arrow6"/>
    <dgm:cxn modelId="{714B302D-1B48-4144-9530-9F131BF2BB26}" type="presOf" srcId="{99649C51-E122-4E95-911B-6994C0AD1A9F}" destId="{6F64F97C-5084-4143-87C2-783E6567627B}" srcOrd="0" destOrd="0" presId="urn:microsoft.com/office/officeart/2005/8/layout/arrow6"/>
    <dgm:cxn modelId="{FF0F0856-E1FD-41D6-859F-C4A2EAA69509}" srcId="{30870D91-9A7F-44F3-85A2-2ABA69184872}" destId="{99649C51-E122-4E95-911B-6994C0AD1A9F}" srcOrd="1" destOrd="0" parTransId="{A4D12966-489D-4053-A08A-4EB0CEF86EF4}" sibTransId="{B0080BF6-5523-4D5F-9292-7E76693C45E8}"/>
    <dgm:cxn modelId="{42B9C097-4195-4495-9A53-E6B26D745EB8}" srcId="{30870D91-9A7F-44F3-85A2-2ABA69184872}" destId="{F1FAD1B9-41CF-45D8-8110-02CECE505A06}" srcOrd="2" destOrd="0" parTransId="{331FF078-1FF7-4A88-87DF-69AA608E7D44}" sibTransId="{42DB7251-D347-40BF-A409-DCE720520359}"/>
    <dgm:cxn modelId="{905F9784-27D2-4314-AB1A-ADF0E4480B4A}" srcId="{30870D91-9A7F-44F3-85A2-2ABA69184872}" destId="{941DB381-0013-48B2-8D34-3F8FB303B28B}" srcOrd="0" destOrd="0" parTransId="{35456659-645E-483A-B485-2A4B1007E544}" sibTransId="{648050A2-71CB-4BFF-8477-DFF6725A4F27}"/>
    <dgm:cxn modelId="{24D16628-20C2-4E08-8B9F-4488ED8487E0}" srcId="{30870D91-9A7F-44F3-85A2-2ABA69184872}" destId="{BA9DBF6E-2CF9-4BF0-B95E-0C76D36C327D}" srcOrd="3" destOrd="0" parTransId="{3ACFC3DA-F8DA-4E4E-9F1E-14BE427B4654}" sibTransId="{7BF9A87F-243E-44D3-85E1-BAC888E1E154}"/>
    <dgm:cxn modelId="{5D6BDDFA-A60F-4134-B741-DB596260B73B}" type="presOf" srcId="{941DB381-0013-48B2-8D34-3F8FB303B28B}" destId="{F40394A8-AF2B-47E8-8765-095186522005}" srcOrd="0" destOrd="0" presId="urn:microsoft.com/office/officeart/2005/8/layout/arrow6"/>
    <dgm:cxn modelId="{6A1AEDCE-3F69-432C-96A4-CD4B1D1B4214}" type="presParOf" srcId="{F971FBD1-C144-4F62-B59F-EF628955B8A0}" destId="{F5D75C35-53CB-4488-AF8F-57BACF2363D6}" srcOrd="0" destOrd="0" presId="urn:microsoft.com/office/officeart/2005/8/layout/arrow6"/>
    <dgm:cxn modelId="{ABD75FD6-3CC7-452E-8F15-2110779CEB1E}" type="presParOf" srcId="{F971FBD1-C144-4F62-B59F-EF628955B8A0}" destId="{F40394A8-AF2B-47E8-8765-095186522005}" srcOrd="1" destOrd="0" presId="urn:microsoft.com/office/officeart/2005/8/layout/arrow6"/>
    <dgm:cxn modelId="{7BF48D9B-6369-447D-BAD2-27C4546C5AD5}" type="presParOf" srcId="{F971FBD1-C144-4F62-B59F-EF628955B8A0}" destId="{6F64F97C-5084-4143-87C2-783E6567627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10/4/2016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3691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and Management Control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01: Lecture 02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6100" y="939800"/>
            <a:ext cx="8597900" cy="1270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00"/>
              </a:lnSpc>
            </a:pPr>
            <a:r>
              <a:rPr lang="en-CA" sz="3600" smtClean="0">
                <a:solidFill>
                  <a:srgbClr val="000000"/>
                </a:solidFill>
                <a:latin typeface="Times New Roman"/>
                <a:cs typeface="Times New Roman"/>
              </a:rPr>
              <a:t>If DSI confines itself footwear business,</a:t>
            </a:r>
            <a:r>
              <a:rPr lang="en-CA" sz="36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600" smtClean="0">
                <a:solidFill>
                  <a:srgbClr val="000000"/>
                </a:solidFill>
                <a:latin typeface="Times New Roman"/>
              </a:rPr>
            </a:br>
            <a:r>
              <a:rPr lang="en-CA" sz="3600" smtClean="0">
                <a:solidFill>
                  <a:srgbClr val="000000"/>
                </a:solidFill>
                <a:latin typeface="Times New Roman"/>
                <a:cs typeface="Times New Roman"/>
              </a:rPr>
              <a:t>can they offer tyres , tubes, schoolbags?</a:t>
            </a:r>
          </a:p>
          <a:p>
            <a:pPr>
              <a:lnSpc>
                <a:spcPts val="430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469900" y="139700"/>
            <a:ext cx="86741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65"/>
              </a:lnSpc>
            </a:pPr>
            <a:r>
              <a:rPr lang="en-CA" sz="3610" b="1" smtClean="0">
                <a:solidFill>
                  <a:srgbClr val="FF0000"/>
                </a:solidFill>
                <a:latin typeface="Times New Roman Bold"/>
                <a:cs typeface="Times New Roman Bold"/>
              </a:rPr>
              <a:t>What business are you in?</a:t>
            </a:r>
          </a:p>
          <a:p>
            <a:pPr>
              <a:lnSpc>
                <a:spcPts val="3265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76300" y="800100"/>
            <a:ext cx="82677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482600" algn="l"/>
              </a:tabLst>
            </a:pPr>
            <a:r>
              <a:rPr lang="en-CA" sz="3204" smtClean="0">
                <a:solidFill>
                  <a:srgbClr val="000000"/>
                </a:solidFill>
                <a:latin typeface="Times New Roman"/>
                <a:cs typeface="Times New Roman"/>
              </a:rPr>
              <a:t>If you want to travel from London to Manchester,</a:t>
            </a:r>
            <a:r>
              <a:rPr lang="en-CA" sz="32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3204" smtClean="0">
                <a:solidFill>
                  <a:srgbClr val="000000"/>
                </a:solidFill>
                <a:latin typeface="Times New Roman"/>
                <a:cs typeface="Times New Roman"/>
              </a:rPr>
              <a:t>	you can choose from the train, coach, car or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38200" y="1790700"/>
            <a:ext cx="8305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smtClean="0">
                <a:solidFill>
                  <a:srgbClr val="000000"/>
                </a:solidFill>
                <a:latin typeface="Times New Roman"/>
                <a:cs typeface="Times New Roman"/>
              </a:rPr>
              <a:t>aeroplane, so what business should Ryanair be in?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556792"/>
            <a:ext cx="806489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 </a:t>
            </a:r>
            <a:r>
              <a:rPr lang="en-US" sz="2400" b="1" dirty="0" smtClean="0"/>
              <a:t>An emergent view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uncertainty of the future and suggest that setting out identify purpose and a single strategy and then develop a complete strategic plan may be fruitless task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1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kia mission සඳහා පින්තුර ප්‍රතිඵ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176464" cy="27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ple mission සඳහා පින්තුර ප්‍රතිඵ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304" y="3717032"/>
            <a:ext cx="4779303" cy="312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msung perpose සඳහා පින්තුර ප්‍රතිඵ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0774"/>
            <a:ext cx="3810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3700687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What if you don’t redefine your business purpose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980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332656"/>
            <a:ext cx="6629400" cy="74126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 Involved in Strategic Management &amp; MCS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Kelley Summer 2009                              GM 105 Strategic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7626" y="1556792"/>
            <a:ext cx="367474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Defining business and stating a mission 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Setting measurable objectives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Crafting a strategy to achieve objectives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a strategy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1556792"/>
            <a:ext cx="324036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43170" y="1800382"/>
            <a:ext cx="2770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performance of the strategy, reviewing new developments and taking corrective action</a:t>
            </a:r>
          </a:p>
        </p:txBody>
      </p:sp>
    </p:spTree>
    <p:extLst>
      <p:ext uri="{BB962C8B-B14F-4D97-AF65-F5344CB8AC3E}">
        <p14:creationId xmlns:p14="http://schemas.microsoft.com/office/powerpoint/2010/main" val="28831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The essence of strategy of the organization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1629671"/>
              </p:ext>
            </p:extLst>
          </p:nvPr>
        </p:nvGraphicFramePr>
        <p:xfrm>
          <a:off x="1704020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30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perspective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ationl planning model to strategy සඳහා පින්තුර ප්‍රතිඵ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43988"/>
            <a:ext cx="6552728" cy="49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4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6629400" cy="917258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Mission &amp;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268761"/>
            <a:ext cx="6210492" cy="55892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organization’s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Reflects management’s purpose of operating the business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a clear view of what the organization is trying to accomplish for its customers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intent to take a business position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organization’s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 the mission into performance targets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 performance over time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achievable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– outcomes that relate to improving financial performance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– outcomes that will result in greater competitiveness &amp; stronger long-term market position</a:t>
            </a:r>
          </a:p>
          <a:p>
            <a:pPr lvl="1" eaLnBrk="1" hangingPunct="1"/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Kelley Summer 2009                              GM 105 Strategic Management</a:t>
            </a:r>
          </a:p>
        </p:txBody>
      </p:sp>
    </p:spTree>
    <p:extLst>
      <p:ext uri="{BB962C8B-B14F-4D97-AF65-F5344CB8AC3E}">
        <p14:creationId xmlns:p14="http://schemas.microsoft.com/office/powerpoint/2010/main" val="4282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88900" y="431800"/>
            <a:ext cx="90551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2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BBC’s purpose statement</a:t>
            </a:r>
          </a:p>
          <a:p>
            <a:pPr>
              <a:lnSpc>
                <a:spcPts val="41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8900" y="977900"/>
            <a:ext cx="9055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000000"/>
                </a:solidFill>
                <a:latin typeface="Times New Roman Bold Italic"/>
                <a:cs typeface="Times New Roman Bold Italic"/>
              </a:rPr>
              <a:t>“To educate, inform and entertain</a:t>
            </a:r>
            <a:r>
              <a:rPr lang="en-CA" sz="3204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”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8900" y="2260600"/>
            <a:ext cx="90551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smtClean="0">
                <a:solidFill>
                  <a:srgbClr val="FF0000"/>
                </a:solidFill>
                <a:latin typeface="Times New Roman Bold"/>
                <a:cs typeface="Times New Roman Bold"/>
              </a:rPr>
              <a:t>Walt Disney’s Purpose Statement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8900" y="2806700"/>
            <a:ext cx="90551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FF0000"/>
                </a:solidFill>
                <a:latin typeface="Times New Roman Italic"/>
                <a:cs typeface="Times New Roman Italic"/>
              </a:rPr>
              <a:t>“To make people happy”</a:t>
            </a: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36600" y="457200"/>
            <a:ext cx="84074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2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Management accounting and strategy</a:t>
            </a:r>
          </a:p>
          <a:p>
            <a:pPr>
              <a:lnSpc>
                <a:spcPts val="41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22300" y="1270000"/>
            <a:ext cx="8521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Objectives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79500" y="1841500"/>
            <a:ext cx="8064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Specific statement of what the organisation aims to</a:t>
            </a:r>
          </a:p>
          <a:p>
            <a:pPr>
              <a:lnSpc>
                <a:spcPts val="3220"/>
              </a:lnSpc>
            </a:pPr>
            <a:endParaRPr lang="en-CA" sz="2798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58900" y="2260600"/>
            <a:ext cx="77851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795" dirty="0" smtClean="0">
                <a:solidFill>
                  <a:srgbClr val="000000"/>
                </a:solidFill>
                <a:latin typeface="Times New Roman"/>
                <a:cs typeface="Times New Roman"/>
              </a:rPr>
              <a:t>achieve, often quantified and relating to a specific</a:t>
            </a:r>
            <a:r>
              <a:rPr lang="en-CA" sz="2795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dirty="0" smtClean="0">
                <a:solidFill>
                  <a:srgbClr val="000000"/>
                </a:solidFill>
                <a:latin typeface="Times New Roman"/>
                <a:cs typeface="Times New Roman"/>
              </a:rPr>
              <a:t>period of time (SMART)</a:t>
            </a:r>
          </a:p>
          <a:p>
            <a:pPr>
              <a:lnSpc>
                <a:spcPts val="3300"/>
              </a:lnSpc>
            </a:pPr>
            <a:endParaRPr lang="en-CA" sz="279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22300" y="3213100"/>
            <a:ext cx="8521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3216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Strategies</a:t>
            </a:r>
          </a:p>
          <a:p>
            <a:pPr>
              <a:lnSpc>
                <a:spcPts val="3680"/>
              </a:lnSpc>
            </a:pPr>
            <a:endParaRPr lang="en-CA" sz="3206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79500" y="3784600"/>
            <a:ext cx="118622" cy="4231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795" dirty="0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endParaRPr lang="en-CA" sz="279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 flipH="1">
            <a:off x="899592" y="3786053"/>
            <a:ext cx="7632848" cy="31239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lvl="1" algn="ctr">
              <a:spcBef>
                <a:spcPct val="50000"/>
              </a:spcBef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direction and scope of an organisation over the long term which achieves advantage for the organisation through its configuration of resources within a changing environment to fulfil stakeholder expectations.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</a:p>
          <a:p>
            <a:pPr>
              <a:spcBef>
                <a:spcPct val="50000"/>
              </a:spcBef>
            </a:pPr>
            <a:r>
              <a:rPr lang="en-GB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G</a:t>
            </a:r>
            <a:r>
              <a:rPr lang="en-GB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Johnson and K. Scholes Exploring Corporate Strategy 6th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406400" y="266700"/>
            <a:ext cx="8571257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2800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The essence of strategic management-a perspective view</a:t>
            </a:r>
          </a:p>
          <a:p>
            <a:pPr>
              <a:lnSpc>
                <a:spcPts val="4600"/>
              </a:lnSpc>
            </a:pPr>
            <a:endParaRPr lang="en-CA" sz="3998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7500" y="1270000"/>
            <a:ext cx="8826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3214" b="1" dirty="0" smtClean="0">
                <a:solidFill>
                  <a:srgbClr val="000000"/>
                </a:solidFill>
                <a:latin typeface="Times New Roman Bold"/>
                <a:cs typeface="Times New Roman Bold"/>
              </a:rPr>
              <a:t> Major decisions</a:t>
            </a:r>
          </a:p>
          <a:p>
            <a:pPr>
              <a:lnSpc>
                <a:spcPts val="3680"/>
              </a:lnSpc>
            </a:pPr>
            <a:endParaRPr lang="en-CA" sz="3204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74700" y="1841500"/>
            <a:ext cx="8369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What business will we operate in?</a:t>
            </a:r>
          </a:p>
          <a:p>
            <a:pPr>
              <a:lnSpc>
                <a:spcPts val="3220"/>
              </a:lnSpc>
            </a:pPr>
            <a:endParaRPr lang="en-CA" sz="2798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74700" y="2349500"/>
            <a:ext cx="6466450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en-CA" sz="27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795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are our basic directions for the future</a:t>
            </a:r>
          </a:p>
          <a:p>
            <a:pPr>
              <a:lnSpc>
                <a:spcPts val="3220"/>
              </a:lnSpc>
            </a:pPr>
            <a:endParaRPr lang="en-CA" sz="2795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74700" y="2857500"/>
            <a:ext cx="8369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Times New Roman"/>
                <a:cs typeface="Times New Roman"/>
              </a:rPr>
              <a:t>- What systems and structures should we have in place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54100" y="3289300"/>
            <a:ext cx="3616375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support our strategies?</a:t>
            </a:r>
          </a:p>
          <a:p>
            <a:pPr>
              <a:lnSpc>
                <a:spcPts val="3220"/>
              </a:lnSpc>
            </a:pPr>
            <a:endParaRPr lang="en-CA" sz="2798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17500" y="3810000"/>
            <a:ext cx="8826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smtClean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lang="en-CA" sz="321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Corporate strategy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74700" y="4368800"/>
            <a:ext cx="83693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795" smtClean="0">
                <a:solidFill>
                  <a:srgbClr val="000000"/>
                </a:solidFill>
                <a:latin typeface="Times New Roman"/>
                <a:cs typeface="Times New Roman"/>
              </a:rPr>
              <a:t>- Decisions about the types of businesses to operate in,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Times New Roman"/>
                <a:cs typeface="Times New Roman"/>
              </a:rPr>
              <a:t>which businesses to acquire and divest, and how best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Times New Roman"/>
                <a:cs typeface="Times New Roman"/>
              </a:rPr>
              <a:t>to structure and finance the organisation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2400" y="2603500"/>
            <a:ext cx="7721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4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What business are you in?</a:t>
            </a:r>
          </a:p>
          <a:p>
            <a:pPr>
              <a:lnSpc>
                <a:spcPts val="506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374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Times New Roman Bold</vt:lpstr>
      <vt:lpstr>Times New Roman Bold Italic</vt:lpstr>
      <vt:lpstr>Times New Roman Italic</vt:lpstr>
      <vt:lpstr>Office Theme</vt:lpstr>
      <vt:lpstr>PowerPoint Presentation</vt:lpstr>
      <vt:lpstr>Tasks Involved in Strategic Management &amp; MCS</vt:lpstr>
      <vt:lpstr>PowerPoint Presentation</vt:lpstr>
      <vt:lpstr>PowerPoint Presentation</vt:lpstr>
      <vt:lpstr>Developing a Mission &amp;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Investintech.com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priyanka</cp:lastModifiedBy>
  <cp:revision>12</cp:revision>
  <dcterms:created xsi:type="dcterms:W3CDTF">2016-09-30T22:50:12Z</dcterms:created>
  <dcterms:modified xsi:type="dcterms:W3CDTF">2016-10-04T04:49:08Z</dcterms:modified>
</cp:coreProperties>
</file>