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4" r:id="rId2"/>
    <p:sldId id="295" r:id="rId3"/>
    <p:sldId id="293" r:id="rId4"/>
    <p:sldId id="297" r:id="rId5"/>
    <p:sldId id="296" r:id="rId6"/>
    <p:sldId id="266" r:id="rId7"/>
    <p:sldId id="267" r:id="rId8"/>
    <p:sldId id="268" r:id="rId9"/>
    <p:sldId id="269" r:id="rId10"/>
    <p:sldId id="270" r:id="rId11"/>
    <p:sldId id="271" r:id="rId12"/>
    <p:sldId id="298" r:id="rId13"/>
    <p:sldId id="292" r:id="rId14"/>
  </p:sldIdLst>
  <p:sldSz cx="9144000" cy="6858000" type="screen4x3"/>
  <p:notesSz cx="6858000" cy="9144000"/>
  <p:defaultTextStyle>
    <a:defPPr>
      <a:defRPr lang="en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16">
          <p15:clr>
            <a:srgbClr val="A4A3A4"/>
          </p15:clr>
        </p15:guide>
        <p15:guide id="2" pos="23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3016"/>
        <p:guide pos="23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870D91-9A7F-44F3-85A2-2ABA69184872}" type="doc">
      <dgm:prSet loTypeId="urn:microsoft.com/office/officeart/2005/8/layout/arrow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1DB381-0013-48B2-8D34-3F8FB303B28B}">
      <dgm:prSet phldrT="[Text]"/>
      <dgm:spPr/>
      <dgm:t>
        <a:bodyPr/>
        <a:lstStyle/>
        <a:p>
          <a:r>
            <a:rPr lang="en-US" dirty="0" smtClean="0"/>
            <a:t>Perspective strategy or rational view</a:t>
          </a:r>
          <a:endParaRPr lang="en-US" dirty="0"/>
        </a:p>
      </dgm:t>
    </dgm:pt>
    <dgm:pt modelId="{35456659-645E-483A-B485-2A4B1007E544}" type="parTrans" cxnId="{905F9784-27D2-4314-AB1A-ADF0E4480B4A}">
      <dgm:prSet/>
      <dgm:spPr/>
      <dgm:t>
        <a:bodyPr/>
        <a:lstStyle/>
        <a:p>
          <a:endParaRPr lang="en-US"/>
        </a:p>
      </dgm:t>
    </dgm:pt>
    <dgm:pt modelId="{648050A2-71CB-4BFF-8477-DFF6725A4F27}" type="sibTrans" cxnId="{905F9784-27D2-4314-AB1A-ADF0E4480B4A}">
      <dgm:prSet/>
      <dgm:spPr/>
      <dgm:t>
        <a:bodyPr/>
        <a:lstStyle/>
        <a:p>
          <a:endParaRPr lang="en-US"/>
        </a:p>
      </dgm:t>
    </dgm:pt>
    <dgm:pt modelId="{99649C51-E122-4E95-911B-6994C0AD1A9F}">
      <dgm:prSet phldrT="[Text]"/>
      <dgm:spPr/>
      <dgm:t>
        <a:bodyPr/>
        <a:lstStyle/>
        <a:p>
          <a:r>
            <a:rPr lang="en-US" dirty="0" smtClean="0"/>
            <a:t>An emergent view </a:t>
          </a:r>
          <a:endParaRPr lang="en-US" dirty="0"/>
        </a:p>
      </dgm:t>
    </dgm:pt>
    <dgm:pt modelId="{A4D12966-489D-4053-A08A-4EB0CEF86EF4}" type="parTrans" cxnId="{FF0F0856-E1FD-41D6-859F-C4A2EAA69509}">
      <dgm:prSet/>
      <dgm:spPr/>
      <dgm:t>
        <a:bodyPr/>
        <a:lstStyle/>
        <a:p>
          <a:endParaRPr lang="en-US"/>
        </a:p>
      </dgm:t>
    </dgm:pt>
    <dgm:pt modelId="{B0080BF6-5523-4D5F-9292-7E76693C45E8}" type="sibTrans" cxnId="{FF0F0856-E1FD-41D6-859F-C4A2EAA69509}">
      <dgm:prSet/>
      <dgm:spPr/>
      <dgm:t>
        <a:bodyPr/>
        <a:lstStyle/>
        <a:p>
          <a:endParaRPr lang="en-US"/>
        </a:p>
      </dgm:t>
    </dgm:pt>
    <dgm:pt modelId="{F1FAD1B9-41CF-45D8-8110-02CECE505A06}">
      <dgm:prSet/>
      <dgm:spPr/>
      <dgm:t>
        <a:bodyPr/>
        <a:lstStyle/>
        <a:p>
          <a:endParaRPr lang="en-US"/>
        </a:p>
      </dgm:t>
    </dgm:pt>
    <dgm:pt modelId="{331FF078-1FF7-4A88-87DF-69AA608E7D44}" type="parTrans" cxnId="{42B9C097-4195-4495-9A53-E6B26D745EB8}">
      <dgm:prSet/>
      <dgm:spPr/>
      <dgm:t>
        <a:bodyPr/>
        <a:lstStyle/>
        <a:p>
          <a:endParaRPr lang="en-US"/>
        </a:p>
      </dgm:t>
    </dgm:pt>
    <dgm:pt modelId="{42DB7251-D347-40BF-A409-DCE720520359}" type="sibTrans" cxnId="{42B9C097-4195-4495-9A53-E6B26D745EB8}">
      <dgm:prSet/>
      <dgm:spPr/>
      <dgm:t>
        <a:bodyPr/>
        <a:lstStyle/>
        <a:p>
          <a:endParaRPr lang="en-US"/>
        </a:p>
      </dgm:t>
    </dgm:pt>
    <dgm:pt modelId="{BA9DBF6E-2CF9-4BF0-B95E-0C76D36C327D}">
      <dgm:prSet/>
      <dgm:spPr/>
      <dgm:t>
        <a:bodyPr/>
        <a:lstStyle/>
        <a:p>
          <a:endParaRPr lang="en-US"/>
        </a:p>
      </dgm:t>
    </dgm:pt>
    <dgm:pt modelId="{3ACFC3DA-F8DA-4E4E-9F1E-14BE427B4654}" type="parTrans" cxnId="{24D16628-20C2-4E08-8B9F-4488ED8487E0}">
      <dgm:prSet/>
      <dgm:spPr/>
      <dgm:t>
        <a:bodyPr/>
        <a:lstStyle/>
        <a:p>
          <a:endParaRPr lang="en-US"/>
        </a:p>
      </dgm:t>
    </dgm:pt>
    <dgm:pt modelId="{7BF9A87F-243E-44D3-85E1-BAC888E1E154}" type="sibTrans" cxnId="{24D16628-20C2-4E08-8B9F-4488ED8487E0}">
      <dgm:prSet/>
      <dgm:spPr/>
      <dgm:t>
        <a:bodyPr/>
        <a:lstStyle/>
        <a:p>
          <a:endParaRPr lang="en-US"/>
        </a:p>
      </dgm:t>
    </dgm:pt>
    <dgm:pt modelId="{F971FBD1-C144-4F62-B59F-EF628955B8A0}" type="pres">
      <dgm:prSet presAssocID="{30870D91-9A7F-44F3-85A2-2ABA69184872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5D75C35-53CB-4488-AF8F-57BACF2363D6}" type="pres">
      <dgm:prSet presAssocID="{30870D91-9A7F-44F3-85A2-2ABA69184872}" presName="ribbon" presStyleLbl="node1" presStyleIdx="0" presStyleCnt="1"/>
      <dgm:spPr/>
    </dgm:pt>
    <dgm:pt modelId="{F40394A8-AF2B-47E8-8765-095186522005}" type="pres">
      <dgm:prSet presAssocID="{30870D91-9A7F-44F3-85A2-2ABA69184872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64F97C-5084-4143-87C2-783E6567627B}" type="pres">
      <dgm:prSet presAssocID="{30870D91-9A7F-44F3-85A2-2ABA69184872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D9CDFCC-C88C-4864-9344-BE138E01997F}" type="presOf" srcId="{30870D91-9A7F-44F3-85A2-2ABA69184872}" destId="{F971FBD1-C144-4F62-B59F-EF628955B8A0}" srcOrd="0" destOrd="0" presId="urn:microsoft.com/office/officeart/2005/8/layout/arrow6"/>
    <dgm:cxn modelId="{714B302D-1B48-4144-9530-9F131BF2BB26}" type="presOf" srcId="{99649C51-E122-4E95-911B-6994C0AD1A9F}" destId="{6F64F97C-5084-4143-87C2-783E6567627B}" srcOrd="0" destOrd="0" presId="urn:microsoft.com/office/officeart/2005/8/layout/arrow6"/>
    <dgm:cxn modelId="{FF0F0856-E1FD-41D6-859F-C4A2EAA69509}" srcId="{30870D91-9A7F-44F3-85A2-2ABA69184872}" destId="{99649C51-E122-4E95-911B-6994C0AD1A9F}" srcOrd="1" destOrd="0" parTransId="{A4D12966-489D-4053-A08A-4EB0CEF86EF4}" sibTransId="{B0080BF6-5523-4D5F-9292-7E76693C45E8}"/>
    <dgm:cxn modelId="{42B9C097-4195-4495-9A53-E6B26D745EB8}" srcId="{30870D91-9A7F-44F3-85A2-2ABA69184872}" destId="{F1FAD1B9-41CF-45D8-8110-02CECE505A06}" srcOrd="2" destOrd="0" parTransId="{331FF078-1FF7-4A88-87DF-69AA608E7D44}" sibTransId="{42DB7251-D347-40BF-A409-DCE720520359}"/>
    <dgm:cxn modelId="{905F9784-27D2-4314-AB1A-ADF0E4480B4A}" srcId="{30870D91-9A7F-44F3-85A2-2ABA69184872}" destId="{941DB381-0013-48B2-8D34-3F8FB303B28B}" srcOrd="0" destOrd="0" parTransId="{35456659-645E-483A-B485-2A4B1007E544}" sibTransId="{648050A2-71CB-4BFF-8477-DFF6725A4F27}"/>
    <dgm:cxn modelId="{24D16628-20C2-4E08-8B9F-4488ED8487E0}" srcId="{30870D91-9A7F-44F3-85A2-2ABA69184872}" destId="{BA9DBF6E-2CF9-4BF0-B95E-0C76D36C327D}" srcOrd="3" destOrd="0" parTransId="{3ACFC3DA-F8DA-4E4E-9F1E-14BE427B4654}" sibTransId="{7BF9A87F-243E-44D3-85E1-BAC888E1E154}"/>
    <dgm:cxn modelId="{5D6BDDFA-A60F-4134-B741-DB596260B73B}" type="presOf" srcId="{941DB381-0013-48B2-8D34-3F8FB303B28B}" destId="{F40394A8-AF2B-47E8-8765-095186522005}" srcOrd="0" destOrd="0" presId="urn:microsoft.com/office/officeart/2005/8/layout/arrow6"/>
    <dgm:cxn modelId="{6A1AEDCE-3F69-432C-96A4-CD4B1D1B4214}" type="presParOf" srcId="{F971FBD1-C144-4F62-B59F-EF628955B8A0}" destId="{F5D75C35-53CB-4488-AF8F-57BACF2363D6}" srcOrd="0" destOrd="0" presId="urn:microsoft.com/office/officeart/2005/8/layout/arrow6"/>
    <dgm:cxn modelId="{ABD75FD6-3CC7-452E-8F15-2110779CEB1E}" type="presParOf" srcId="{F971FBD1-C144-4F62-B59F-EF628955B8A0}" destId="{F40394A8-AF2B-47E8-8765-095186522005}" srcOrd="1" destOrd="0" presId="urn:microsoft.com/office/officeart/2005/8/layout/arrow6"/>
    <dgm:cxn modelId="{7BF48D9B-6369-447D-BAD2-27C4546C5AD5}" type="presParOf" srcId="{F971FBD1-C144-4F62-B59F-EF628955B8A0}" destId="{6F64F97C-5084-4143-87C2-783E6567627B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2450" y="2974705"/>
            <a:ext cx="6261100" cy="20525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5426288"/>
            <a:ext cx="5156200" cy="24471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10/4/2016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10/4/2016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40350" y="536423"/>
            <a:ext cx="1657350" cy="11406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8300" y="536423"/>
            <a:ext cx="4849283" cy="11406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10/4/2016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10/4/2016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863" y="6153339"/>
            <a:ext cx="6261100" cy="190186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863" y="4058633"/>
            <a:ext cx="6261100" cy="209470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10/4/2016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8300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4383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10/4/2016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143474"/>
            <a:ext cx="3254596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300" y="3036771"/>
            <a:ext cx="3254596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41827" y="2143474"/>
            <a:ext cx="3255874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41827" y="3036771"/>
            <a:ext cx="3255874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10/4/2016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10/4/2016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10/4/2016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1" y="381259"/>
            <a:ext cx="2423363" cy="162256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9901" y="381259"/>
            <a:ext cx="4117799" cy="81726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301" y="2003825"/>
            <a:ext cx="2423363" cy="6550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10/4/2016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788" y="6703060"/>
            <a:ext cx="4419600" cy="79133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43788" y="855615"/>
            <a:ext cx="4419600" cy="57454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788" y="7494394"/>
            <a:ext cx="4419600" cy="11238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10/4/2016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8300" y="383477"/>
            <a:ext cx="6629400" cy="1595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234355"/>
            <a:ext cx="6629400" cy="6319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8300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8523B-E035-4CAE-A96A-58211FC229D1}" type="datetimeFigureOut">
              <a:rPr lang="en-US" smtClean="0"/>
              <a:t>10/4/2016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6717" y="8875350"/>
            <a:ext cx="2332567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78967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2636912"/>
            <a:ext cx="799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Strategy and Management Control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</a:p>
          <a:p>
            <a:pPr algn="ctr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Week 01: Lecture 02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4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46100" y="939800"/>
            <a:ext cx="8597900" cy="1270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300"/>
              </a:lnSpc>
            </a:pPr>
            <a:r>
              <a:rPr lang="en-CA" sz="3600" smtClean="0">
                <a:solidFill>
                  <a:srgbClr val="000000"/>
                </a:solidFill>
                <a:latin typeface="Times New Roman"/>
                <a:cs typeface="Times New Roman"/>
              </a:rPr>
              <a:t>If DSI confines itself footwear business,</a:t>
            </a:r>
            <a:r>
              <a:rPr lang="en-CA" sz="36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3600" smtClean="0">
                <a:solidFill>
                  <a:srgbClr val="000000"/>
                </a:solidFill>
                <a:latin typeface="Times New Roman"/>
              </a:rPr>
            </a:br>
            <a:r>
              <a:rPr lang="en-CA" sz="3600" smtClean="0">
                <a:solidFill>
                  <a:srgbClr val="000000"/>
                </a:solidFill>
                <a:latin typeface="Times New Roman"/>
                <a:cs typeface="Times New Roman"/>
              </a:rPr>
              <a:t>can they offer tyres , tubes, schoolbags?</a:t>
            </a:r>
          </a:p>
          <a:p>
            <a:pPr>
              <a:lnSpc>
                <a:spcPts val="4300"/>
              </a:lnSpc>
            </a:pPr>
            <a:endParaRPr lang="en-CA" sz="36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5" name="TextBox 2"/>
          <p:cNvSpPr txBox="1"/>
          <p:nvPr/>
        </p:nvSpPr>
        <p:spPr>
          <a:xfrm>
            <a:off x="469900" y="139700"/>
            <a:ext cx="8674100" cy="685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65"/>
              </a:lnSpc>
            </a:pPr>
            <a:r>
              <a:rPr lang="en-CA" sz="3610" b="1" smtClean="0">
                <a:solidFill>
                  <a:srgbClr val="FF0000"/>
                </a:solidFill>
                <a:latin typeface="Times New Roman Bold"/>
                <a:cs typeface="Times New Roman Bold"/>
              </a:rPr>
              <a:t>What business are you in?</a:t>
            </a:r>
          </a:p>
          <a:p>
            <a:pPr>
              <a:lnSpc>
                <a:spcPts val="3265"/>
              </a:lnSpc>
            </a:pPr>
            <a:endParaRPr lang="en-CA" sz="36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876300" y="800100"/>
            <a:ext cx="8267700" cy="1130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800"/>
              </a:lnSpc>
              <a:tabLst>
                <a:tab pos="482600" algn="l"/>
              </a:tabLst>
            </a:pPr>
            <a:r>
              <a:rPr lang="en-CA" sz="3204" smtClean="0">
                <a:solidFill>
                  <a:srgbClr val="000000"/>
                </a:solidFill>
                <a:latin typeface="Times New Roman"/>
                <a:cs typeface="Times New Roman"/>
              </a:rPr>
              <a:t>If you want to travel from London to Manchester,</a:t>
            </a:r>
            <a:r>
              <a:rPr lang="en-CA" sz="3204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3204" smtClean="0">
                <a:solidFill>
                  <a:srgbClr val="000000"/>
                </a:solidFill>
                <a:latin typeface="Times New Roman"/>
              </a:rPr>
            </a:br>
            <a:r>
              <a:rPr lang="en-CA" sz="3204" smtClean="0">
                <a:solidFill>
                  <a:srgbClr val="000000"/>
                </a:solidFill>
                <a:latin typeface="Times New Roman"/>
                <a:cs typeface="Times New Roman"/>
              </a:rPr>
              <a:t>	you can choose from the train, coach, car or</a:t>
            </a:r>
          </a:p>
          <a:p>
            <a:pPr>
              <a:lnSpc>
                <a:spcPts val="3800"/>
              </a:lnSpc>
            </a:pPr>
            <a:endParaRPr lang="en-CA" sz="3204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838200" y="1790700"/>
            <a:ext cx="83058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6" smtClean="0">
                <a:solidFill>
                  <a:srgbClr val="000000"/>
                </a:solidFill>
                <a:latin typeface="Times New Roman"/>
                <a:cs typeface="Times New Roman"/>
              </a:rPr>
              <a:t>aeroplane, so what business should Ryanair be in?</a:t>
            </a:r>
          </a:p>
          <a:p>
            <a:pPr>
              <a:lnSpc>
                <a:spcPts val="3680"/>
              </a:lnSpc>
            </a:pPr>
            <a:endParaRPr lang="en-CA" sz="3206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1556792"/>
            <a:ext cx="8064896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  </a:t>
            </a:r>
            <a:r>
              <a:rPr lang="en-US" sz="2400" b="1" dirty="0" smtClean="0"/>
              <a:t>An emergent view</a:t>
            </a:r>
          </a:p>
          <a:p>
            <a:pPr algn="ctr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Emphasize the uncertainty of the future and suggest that setting out identify purpose and a single strategy and then develop a complete strategic plan may be fruitless task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910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okia mission සඳහා පින්තුර ප්‍රතිඵ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4176464" cy="2784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pple mission සඳහා පින්තුර ප්‍රතිඵල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4304" y="3717032"/>
            <a:ext cx="4779303" cy="3127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amsung perpose සඳහා පින්තුර ප්‍රතිඵල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60774"/>
            <a:ext cx="38100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9512" y="3700687"/>
            <a:ext cx="367240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What if you don’t redefine your business purpose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09809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332656"/>
            <a:ext cx="6629400" cy="74126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Tasks Involved in Strategic Management &amp; MCS</a:t>
            </a:r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mtClean="0"/>
              <a:t>Kelley Summer 2009                              GM 105 Strategic Management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67626" y="1556792"/>
            <a:ext cx="3674740" cy="17543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Defining business and stating a mission </a:t>
            </a:r>
          </a:p>
          <a:p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Setting measurable objectives</a:t>
            </a:r>
          </a:p>
          <a:p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Crafting a strategy to achieve objectives</a:t>
            </a:r>
          </a:p>
          <a:p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Implementing a strategy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08104" y="1556792"/>
            <a:ext cx="3240360" cy="175432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743170" y="1800382"/>
            <a:ext cx="277022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Evaluating performance of the strategy, reviewing new developments and taking corrective action</a:t>
            </a:r>
          </a:p>
        </p:txBody>
      </p:sp>
    </p:spTree>
    <p:extLst>
      <p:ext uri="{BB962C8B-B14F-4D97-AF65-F5344CB8AC3E}">
        <p14:creationId xmlns:p14="http://schemas.microsoft.com/office/powerpoint/2010/main" val="288317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692696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The essence of strategy of the organization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71629671"/>
              </p:ext>
            </p:extLst>
          </p:nvPr>
        </p:nvGraphicFramePr>
        <p:xfrm>
          <a:off x="1704020" y="141277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306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764704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Rational perspective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rationl planning model to strategy සඳහා පින්තුර ප්‍රතිඵ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443988"/>
            <a:ext cx="6552728" cy="4914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749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188640"/>
            <a:ext cx="6629400" cy="917258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 Mission &amp; Objectives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9672" y="1268761"/>
            <a:ext cx="6210492" cy="558924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organization’s 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Mission</a:t>
            </a:r>
            <a:endParaRPr lang="en-US" alt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Reflects management’s purpose of operating the business</a:t>
            </a:r>
          </a:p>
          <a:p>
            <a:pPr lvl="1" eaLnBrk="1" hangingPunct="1"/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Provides a clear view of what the organization is trying to accomplish for its customers</a:t>
            </a:r>
          </a:p>
          <a:p>
            <a:pPr lvl="1" eaLnBrk="1" hangingPunct="1"/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Indicates intent to take a business position</a:t>
            </a:r>
          </a:p>
          <a:p>
            <a:pPr eaLnBrk="1" hangingPunct="1"/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organization’s 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endParaRPr lang="en-US" alt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Convert the mission into performance targets</a:t>
            </a:r>
          </a:p>
          <a:p>
            <a:pPr lvl="1" eaLnBrk="1" hangingPunct="1"/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Track performance over time</a:t>
            </a:r>
          </a:p>
          <a:p>
            <a:pPr lvl="1" eaLnBrk="1" hangingPunct="1"/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 be achievable</a:t>
            </a:r>
          </a:p>
          <a:p>
            <a:pPr lvl="1" eaLnBrk="1" hangingPunct="1"/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 types</a:t>
            </a:r>
          </a:p>
          <a:p>
            <a:pPr lvl="2" eaLnBrk="1" hangingPunct="1"/>
            <a:r>
              <a:rPr lang="en-US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– outcomes that relate to improving financial performance</a:t>
            </a:r>
          </a:p>
          <a:p>
            <a:pPr lvl="2" eaLnBrk="1" hangingPunct="1"/>
            <a:r>
              <a:rPr lang="en-US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 – outcomes that will result in greater competitiveness &amp; stronger long-term market position</a:t>
            </a:r>
          </a:p>
          <a:p>
            <a:pPr lvl="1" eaLnBrk="1" hangingPunct="1"/>
            <a:endParaRPr lang="en-US" alt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mtClean="0"/>
              <a:t>Kelley Summer 2009                              GM 105 Strategic Management</a:t>
            </a:r>
          </a:p>
        </p:txBody>
      </p:sp>
    </p:spTree>
    <p:extLst>
      <p:ext uri="{BB962C8B-B14F-4D97-AF65-F5344CB8AC3E}">
        <p14:creationId xmlns:p14="http://schemas.microsoft.com/office/powerpoint/2010/main" val="42827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6" name="TextBox 2"/>
          <p:cNvSpPr txBox="1"/>
          <p:nvPr/>
        </p:nvSpPr>
        <p:spPr>
          <a:xfrm>
            <a:off x="88900" y="431800"/>
            <a:ext cx="9055100" cy="685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140"/>
              </a:lnSpc>
            </a:pPr>
            <a:r>
              <a:rPr lang="en-CA" sz="3612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BBC’s purpose statement</a:t>
            </a:r>
          </a:p>
          <a:p>
            <a:pPr>
              <a:lnSpc>
                <a:spcPts val="4140"/>
              </a:lnSpc>
            </a:pPr>
            <a:endParaRPr lang="en-CA" sz="3602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88900" y="977900"/>
            <a:ext cx="90551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14" b="1" smtClean="0">
                <a:solidFill>
                  <a:srgbClr val="000000"/>
                </a:solidFill>
                <a:latin typeface="Times New Roman Bold Italic"/>
                <a:cs typeface="Times New Roman Bold Italic"/>
              </a:rPr>
              <a:t>“To educate, inform and entertain</a:t>
            </a:r>
            <a:r>
              <a:rPr lang="en-CA" sz="3204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”</a:t>
            </a:r>
          </a:p>
          <a:p>
            <a:pPr>
              <a:lnSpc>
                <a:spcPts val="3680"/>
              </a:lnSpc>
            </a:pPr>
            <a:endParaRPr lang="en-CA" sz="3204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88900" y="2260600"/>
            <a:ext cx="9055100" cy="685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140"/>
              </a:lnSpc>
            </a:pPr>
            <a:r>
              <a:rPr lang="en-CA" sz="3610" b="1" smtClean="0">
                <a:solidFill>
                  <a:srgbClr val="FF0000"/>
                </a:solidFill>
                <a:latin typeface="Times New Roman Bold"/>
                <a:cs typeface="Times New Roman Bold"/>
              </a:rPr>
              <a:t>Walt Disney’s Purpose Statement</a:t>
            </a:r>
          </a:p>
          <a:p>
            <a:pPr>
              <a:lnSpc>
                <a:spcPts val="4140"/>
              </a:lnSpc>
            </a:pPr>
            <a:endParaRPr lang="en-CA" sz="36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88900" y="2806700"/>
            <a:ext cx="9055100" cy="685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140"/>
              </a:lnSpc>
            </a:pPr>
            <a:r>
              <a:rPr lang="en-CA" sz="3600" smtClean="0">
                <a:solidFill>
                  <a:srgbClr val="FF0000"/>
                </a:solidFill>
                <a:latin typeface="Times New Roman Italic"/>
                <a:cs typeface="Times New Roman Italic"/>
              </a:rPr>
              <a:t>“To make people happy”</a:t>
            </a:r>
          </a:p>
          <a:p>
            <a:pPr>
              <a:lnSpc>
                <a:spcPts val="4140"/>
              </a:lnSpc>
            </a:pPr>
            <a:endParaRPr lang="en-CA" sz="36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10" name="TextBox 2"/>
          <p:cNvSpPr txBox="1"/>
          <p:nvPr/>
        </p:nvSpPr>
        <p:spPr>
          <a:xfrm>
            <a:off x="736600" y="457200"/>
            <a:ext cx="8407400" cy="685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140"/>
              </a:lnSpc>
            </a:pPr>
            <a:r>
              <a:rPr lang="en-CA" sz="3612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Management accounting and strategy</a:t>
            </a:r>
          </a:p>
          <a:p>
            <a:pPr>
              <a:lnSpc>
                <a:spcPts val="4140"/>
              </a:lnSpc>
            </a:pPr>
            <a:endParaRPr lang="en-CA" sz="3602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622300" y="1270000"/>
            <a:ext cx="85217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4" smtClean="0">
                <a:solidFill>
                  <a:srgbClr val="000000"/>
                </a:solidFill>
                <a:latin typeface="Times New Roman"/>
                <a:cs typeface="Times New Roman"/>
              </a:rPr>
              <a:t>•</a:t>
            </a:r>
            <a:r>
              <a:rPr lang="en-CA" sz="3214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 Objectives</a:t>
            </a:r>
          </a:p>
          <a:p>
            <a:pPr>
              <a:lnSpc>
                <a:spcPts val="3680"/>
              </a:lnSpc>
            </a:pPr>
            <a:endParaRPr lang="en-CA" sz="3204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079500" y="1841500"/>
            <a:ext cx="80645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798" dirty="0" smtClean="0">
                <a:solidFill>
                  <a:srgbClr val="000000"/>
                </a:solidFill>
                <a:latin typeface="Times New Roman"/>
                <a:cs typeface="Times New Roman"/>
              </a:rPr>
              <a:t>- Specific statement of what the organisation aims to</a:t>
            </a:r>
          </a:p>
          <a:p>
            <a:pPr>
              <a:lnSpc>
                <a:spcPts val="3220"/>
              </a:lnSpc>
            </a:pPr>
            <a:endParaRPr lang="en-CA" sz="2798" dirty="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358900" y="2260600"/>
            <a:ext cx="7785100" cy="977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00"/>
              </a:lnSpc>
            </a:pPr>
            <a:r>
              <a:rPr lang="en-CA" sz="2795" dirty="0" smtClean="0">
                <a:solidFill>
                  <a:srgbClr val="000000"/>
                </a:solidFill>
                <a:latin typeface="Times New Roman"/>
                <a:cs typeface="Times New Roman"/>
              </a:rPr>
              <a:t>achieve, often quantified and relating to a specific</a:t>
            </a:r>
            <a:r>
              <a:rPr lang="en-CA" sz="2795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795" dirty="0" smtClean="0">
                <a:solidFill>
                  <a:srgbClr val="000000"/>
                </a:solidFill>
                <a:latin typeface="Times New Roman"/>
                <a:cs typeface="Times New Roman"/>
              </a:rPr>
              <a:t>period of time (SMART)</a:t>
            </a:r>
          </a:p>
          <a:p>
            <a:pPr>
              <a:lnSpc>
                <a:spcPts val="3300"/>
              </a:lnSpc>
            </a:pPr>
            <a:endParaRPr lang="en-CA" sz="2795" dirty="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622300" y="3213100"/>
            <a:ext cx="85217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6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</a:t>
            </a:r>
            <a:r>
              <a:rPr lang="en-CA" sz="3216" b="1" dirty="0" smtClean="0">
                <a:solidFill>
                  <a:srgbClr val="000000"/>
                </a:solidFill>
                <a:latin typeface="Times New Roman Bold"/>
                <a:cs typeface="Times New Roman Bold"/>
              </a:rPr>
              <a:t> Strategies</a:t>
            </a:r>
          </a:p>
          <a:p>
            <a:pPr>
              <a:lnSpc>
                <a:spcPts val="3680"/>
              </a:lnSpc>
            </a:pPr>
            <a:endParaRPr lang="en-CA" sz="3206" dirty="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079500" y="3784600"/>
            <a:ext cx="118622" cy="42319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00"/>
              </a:lnSpc>
            </a:pPr>
            <a:r>
              <a:rPr lang="en-CA" sz="2795" dirty="0" smtClean="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endParaRPr lang="en-CA" sz="2795" dirty="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 flipH="1">
            <a:off x="899592" y="3786053"/>
            <a:ext cx="7632848" cy="31239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lvl="1" algn="ctr">
              <a:spcBef>
                <a:spcPct val="50000"/>
              </a:spcBef>
            </a:pPr>
            <a:r>
              <a:rPr lang="en-GB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Strategy </a:t>
            </a:r>
            <a:r>
              <a:rPr lang="en-GB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direction and scope of an organisation over the long term which achieves advantage for the organisation through its configuration of resources within a changing environment to fulfil stakeholder expectations.</a:t>
            </a:r>
          </a:p>
          <a:p>
            <a:pPr algn="ctr">
              <a:spcBef>
                <a:spcPct val="50000"/>
              </a:spcBef>
            </a:pPr>
            <a:r>
              <a:rPr lang="en-GB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</a:t>
            </a:r>
          </a:p>
          <a:p>
            <a:pPr>
              <a:spcBef>
                <a:spcPct val="50000"/>
              </a:spcBef>
            </a:pPr>
            <a:r>
              <a:rPr lang="en-GB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GB" alt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G</a:t>
            </a:r>
            <a:r>
              <a:rPr lang="en-GB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Johnson and K. Scholes Exploring Corporate Strategy 6th edition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10" name="TextBox 2"/>
          <p:cNvSpPr txBox="1"/>
          <p:nvPr/>
        </p:nvSpPr>
        <p:spPr>
          <a:xfrm>
            <a:off x="406400" y="266700"/>
            <a:ext cx="8571257" cy="117981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600"/>
              </a:lnSpc>
            </a:pPr>
            <a:r>
              <a:rPr lang="en-CA" sz="2800" b="1" dirty="0" smtClean="0">
                <a:solidFill>
                  <a:srgbClr val="000000"/>
                </a:solidFill>
                <a:latin typeface="Times New Roman Bold"/>
                <a:cs typeface="Times New Roman Bold"/>
              </a:rPr>
              <a:t>The essence of strategic management-a perspective view</a:t>
            </a:r>
          </a:p>
          <a:p>
            <a:pPr>
              <a:lnSpc>
                <a:spcPts val="4600"/>
              </a:lnSpc>
            </a:pPr>
            <a:endParaRPr lang="en-CA" sz="3998" dirty="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317500" y="1270000"/>
            <a:ext cx="88265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4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•</a:t>
            </a:r>
            <a:r>
              <a:rPr lang="en-CA" sz="3214" b="1" dirty="0" smtClean="0">
                <a:solidFill>
                  <a:srgbClr val="000000"/>
                </a:solidFill>
                <a:latin typeface="Times New Roman Bold"/>
                <a:cs typeface="Times New Roman Bold"/>
              </a:rPr>
              <a:t> Major decisions</a:t>
            </a:r>
          </a:p>
          <a:p>
            <a:pPr>
              <a:lnSpc>
                <a:spcPts val="3680"/>
              </a:lnSpc>
            </a:pPr>
            <a:endParaRPr lang="en-CA" sz="3204" dirty="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774700" y="1841500"/>
            <a:ext cx="83693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798" dirty="0" smtClean="0">
                <a:solidFill>
                  <a:srgbClr val="000000"/>
                </a:solidFill>
                <a:latin typeface="Times New Roman"/>
                <a:cs typeface="Times New Roman"/>
              </a:rPr>
              <a:t>- What business will we operate in?</a:t>
            </a:r>
          </a:p>
          <a:p>
            <a:pPr>
              <a:lnSpc>
                <a:spcPts val="3220"/>
              </a:lnSpc>
            </a:pPr>
            <a:endParaRPr lang="en-CA" sz="2798" dirty="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774700" y="2349500"/>
            <a:ext cx="6466450" cy="82073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795" dirty="0" smtClean="0">
                <a:solidFill>
                  <a:srgbClr val="000000"/>
                </a:solidFill>
                <a:latin typeface="Times New Roman"/>
                <a:cs typeface="Times New Roman"/>
              </a:rPr>
              <a:t>- </a:t>
            </a:r>
            <a:r>
              <a:rPr lang="en-CA" sz="279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CA" sz="2795" dirty="0" smtClean="0">
                <a:solidFill>
                  <a:srgbClr val="000000"/>
                </a:solidFill>
                <a:latin typeface="Times New Roman"/>
                <a:cs typeface="Times New Roman"/>
              </a:rPr>
              <a:t>What are our basic directions for the future</a:t>
            </a:r>
          </a:p>
          <a:p>
            <a:pPr>
              <a:lnSpc>
                <a:spcPts val="3220"/>
              </a:lnSpc>
            </a:pPr>
            <a:endParaRPr lang="en-CA" sz="2795" dirty="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774700" y="2857500"/>
            <a:ext cx="83693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795" smtClean="0">
                <a:solidFill>
                  <a:srgbClr val="000000"/>
                </a:solidFill>
                <a:latin typeface="Times New Roman"/>
                <a:cs typeface="Times New Roman"/>
              </a:rPr>
              <a:t>- What systems and structures should we have in place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054100" y="3289300"/>
            <a:ext cx="3616375" cy="82073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798" dirty="0" smtClean="0">
                <a:solidFill>
                  <a:srgbClr val="000000"/>
                </a:solidFill>
                <a:latin typeface="Times New Roman"/>
                <a:cs typeface="Times New Roman"/>
              </a:rPr>
              <a:t>to support our strategies?</a:t>
            </a:r>
          </a:p>
          <a:p>
            <a:pPr>
              <a:lnSpc>
                <a:spcPts val="3220"/>
              </a:lnSpc>
            </a:pPr>
            <a:endParaRPr lang="en-CA" sz="2798" dirty="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317500" y="3810000"/>
            <a:ext cx="8826500" cy="609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3204" smtClean="0">
                <a:solidFill>
                  <a:srgbClr val="000000"/>
                </a:solidFill>
                <a:latin typeface="Times New Roman"/>
                <a:cs typeface="Times New Roman"/>
              </a:rPr>
              <a:t>•</a:t>
            </a:r>
            <a:r>
              <a:rPr lang="en-CA" sz="3214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 Corporate strategy</a:t>
            </a:r>
          </a:p>
          <a:p>
            <a:pPr>
              <a:lnSpc>
                <a:spcPts val="3680"/>
              </a:lnSpc>
            </a:pPr>
            <a:endParaRPr lang="en-CA" sz="3204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774700" y="4368800"/>
            <a:ext cx="8369300" cy="1409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50"/>
              </a:lnSpc>
            </a:pPr>
            <a:r>
              <a:rPr lang="en-CA" sz="2795" smtClean="0">
                <a:solidFill>
                  <a:srgbClr val="000000"/>
                </a:solidFill>
                <a:latin typeface="Times New Roman"/>
                <a:cs typeface="Times New Roman"/>
              </a:rPr>
              <a:t>- Decisions about the types of businesses to operate in,</a:t>
            </a:r>
            <a:r>
              <a:rPr lang="en-CA" sz="2795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 smtClean="0">
                <a:solidFill>
                  <a:srgbClr val="000000"/>
                </a:solidFill>
                <a:latin typeface="Times New Roman"/>
              </a:rPr>
            </a:br>
            <a:r>
              <a:rPr lang="en-CA" sz="2795" smtClean="0">
                <a:solidFill>
                  <a:srgbClr val="000000"/>
                </a:solidFill>
                <a:latin typeface="Times New Roman"/>
                <a:cs typeface="Times New Roman"/>
              </a:rPr>
              <a:t>which businesses to acquire and divest, and how best</a:t>
            </a:r>
            <a:r>
              <a:rPr lang="en-CA" sz="2795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 smtClean="0">
                <a:solidFill>
                  <a:srgbClr val="000000"/>
                </a:solidFill>
                <a:latin typeface="Times New Roman"/>
              </a:rPr>
            </a:br>
            <a:r>
              <a:rPr lang="en-CA" sz="2795" smtClean="0">
                <a:solidFill>
                  <a:srgbClr val="000000"/>
                </a:solidFill>
                <a:latin typeface="Times New Roman"/>
                <a:cs typeface="Times New Roman"/>
              </a:rPr>
              <a:t>to structure and finance the organisation</a:t>
            </a:r>
          </a:p>
          <a:p>
            <a:pPr>
              <a:lnSpc>
                <a:spcPts val="335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22400" y="2603500"/>
            <a:ext cx="7721600" cy="838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414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What business are you in?</a:t>
            </a:r>
          </a:p>
          <a:p>
            <a:pPr>
              <a:lnSpc>
                <a:spcPts val="5060"/>
              </a:lnSpc>
            </a:pPr>
            <a:endParaRPr lang="en-CA" sz="4404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374</Words>
  <Application>Microsoft Office PowerPoint</Application>
  <PresentationFormat>On-screen Show (4:3)</PresentationFormat>
  <Paragraphs>55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Times New Roman</vt:lpstr>
      <vt:lpstr>Times New Roman Bold</vt:lpstr>
      <vt:lpstr>Times New Roman Bold Italic</vt:lpstr>
      <vt:lpstr>Times New Roman Italic</vt:lpstr>
      <vt:lpstr>Office Theme</vt:lpstr>
      <vt:lpstr>PowerPoint Presentation</vt:lpstr>
      <vt:lpstr>Tasks Involved in Strategic Management &amp; MCS</vt:lpstr>
      <vt:lpstr>PowerPoint Presentation</vt:lpstr>
      <vt:lpstr>PowerPoint Presentation</vt:lpstr>
      <vt:lpstr>Developing a Mission &amp; Objectives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Investintech.com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A2E_Engine</dc:creator>
  <cp:lastModifiedBy>priyanka</cp:lastModifiedBy>
  <cp:revision>12</cp:revision>
  <dcterms:created xsi:type="dcterms:W3CDTF">2016-09-30T22:50:12Z</dcterms:created>
  <dcterms:modified xsi:type="dcterms:W3CDTF">2016-10-04T04:49:08Z</dcterms:modified>
</cp:coreProperties>
</file>